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1685" r:id="rId3"/>
    <p:sldId id="257" r:id="rId4"/>
    <p:sldId id="258" r:id="rId5"/>
    <p:sldId id="259" r:id="rId6"/>
    <p:sldId id="260" r:id="rId7"/>
    <p:sldId id="261" r:id="rId8"/>
    <p:sldId id="262" r:id="rId9"/>
    <p:sldId id="263" r:id="rId10"/>
    <p:sldId id="265"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D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4ECD50-1A96-A841-89F3-F97EDD04DE7B}" v="7" dt="2025-10-07T13:26:08.0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7"/>
    <p:restoredTop sz="94610"/>
  </p:normalViewPr>
  <p:slideViewPr>
    <p:cSldViewPr snapToGrid="0">
      <p:cViewPr varScale="1">
        <p:scale>
          <a:sx n="116" d="100"/>
          <a:sy n="116" d="100"/>
        </p:scale>
        <p:origin x="20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Turner" userId="9b60647a-c825-4266-aafa-670849c64782" providerId="ADAL" clId="{292526B5-234E-5EAA-AFB8-0412B8CA4453}"/>
    <pc:docChg chg="addSld delSld modSld modMainMaster">
      <pc:chgData name="Andrew Turner" userId="9b60647a-c825-4266-aafa-670849c64782" providerId="ADAL" clId="{292526B5-234E-5EAA-AFB8-0412B8CA4453}" dt="2025-10-07T13:26:08.002" v="19"/>
      <pc:docMkLst>
        <pc:docMk/>
      </pc:docMkLst>
      <pc:sldChg chg="setBg">
        <pc:chgData name="Andrew Turner" userId="9b60647a-c825-4266-aafa-670849c64782" providerId="ADAL" clId="{292526B5-234E-5EAA-AFB8-0412B8CA4453}" dt="2025-10-07T13:25:00.156" v="1"/>
        <pc:sldMkLst>
          <pc:docMk/>
          <pc:sldMk cId="2097072578" sldId="256"/>
        </pc:sldMkLst>
      </pc:sldChg>
      <pc:sldChg chg="modSp mod">
        <pc:chgData name="Andrew Turner" userId="9b60647a-c825-4266-aafa-670849c64782" providerId="ADAL" clId="{292526B5-234E-5EAA-AFB8-0412B8CA4453}" dt="2025-10-07T13:25:14.190" v="4" actId="20577"/>
        <pc:sldMkLst>
          <pc:docMk/>
          <pc:sldMk cId="3776241177" sldId="264"/>
        </pc:sldMkLst>
        <pc:spChg chg="mod">
          <ac:chgData name="Andrew Turner" userId="9b60647a-c825-4266-aafa-670849c64782" providerId="ADAL" clId="{292526B5-234E-5EAA-AFB8-0412B8CA4453}" dt="2025-10-07T13:25:14.190" v="4" actId="20577"/>
          <ac:spMkLst>
            <pc:docMk/>
            <pc:sldMk cId="3776241177" sldId="264"/>
            <ac:spMk id="3" creationId="{EE2F3B10-AFB1-73CD-83F6-060F12D1E286}"/>
          </ac:spMkLst>
        </pc:spChg>
      </pc:sldChg>
      <pc:sldChg chg="modSp new del mod">
        <pc:chgData name="Andrew Turner" userId="9b60647a-c825-4266-aafa-670849c64782" providerId="ADAL" clId="{292526B5-234E-5EAA-AFB8-0412B8CA4453}" dt="2025-10-07T13:25:40.559" v="16" actId="2696"/>
        <pc:sldMkLst>
          <pc:docMk/>
          <pc:sldMk cId="314497227" sldId="266"/>
        </pc:sldMkLst>
        <pc:spChg chg="mod">
          <ac:chgData name="Andrew Turner" userId="9b60647a-c825-4266-aafa-670849c64782" providerId="ADAL" clId="{292526B5-234E-5EAA-AFB8-0412B8CA4453}" dt="2025-10-07T13:25:26.694" v="14" actId="20577"/>
          <ac:spMkLst>
            <pc:docMk/>
            <pc:sldMk cId="314497227" sldId="266"/>
            <ac:spMk id="2" creationId="{0B97F9A2-A236-9732-60E8-7A9E20F061A2}"/>
          </ac:spMkLst>
        </pc:spChg>
      </pc:sldChg>
      <pc:sldChg chg="modSp add">
        <pc:chgData name="Andrew Turner" userId="9b60647a-c825-4266-aafa-670849c64782" providerId="ADAL" clId="{292526B5-234E-5EAA-AFB8-0412B8CA4453}" dt="2025-10-07T13:26:08.002" v="19"/>
        <pc:sldMkLst>
          <pc:docMk/>
          <pc:sldMk cId="1126882526" sldId="1685"/>
        </pc:sldMkLst>
        <pc:spChg chg="mod">
          <ac:chgData name="Andrew Turner" userId="9b60647a-c825-4266-aafa-670849c64782" providerId="ADAL" clId="{292526B5-234E-5EAA-AFB8-0412B8CA4453}" dt="2025-10-07T13:25:50.439" v="17"/>
          <ac:spMkLst>
            <pc:docMk/>
            <pc:sldMk cId="1126882526" sldId="1685"/>
            <ac:spMk id="3" creationId="{A0E92289-F23D-47E6-6305-4F71A4F96F62}"/>
          </ac:spMkLst>
        </pc:spChg>
        <pc:spChg chg="mod">
          <ac:chgData name="Andrew Turner" userId="9b60647a-c825-4266-aafa-670849c64782" providerId="ADAL" clId="{292526B5-234E-5EAA-AFB8-0412B8CA4453}" dt="2025-10-07T13:26:08.002" v="19"/>
          <ac:spMkLst>
            <pc:docMk/>
            <pc:sldMk cId="1126882526" sldId="1685"/>
            <ac:spMk id="5" creationId="{11954015-84E1-79C2-6144-FE69DA6CBB83}"/>
          </ac:spMkLst>
        </pc:spChg>
      </pc:sldChg>
      <pc:sldMasterChg chg="setBg modSldLayout">
        <pc:chgData name="Andrew Turner" userId="9b60647a-c825-4266-aafa-670849c64782" providerId="ADAL" clId="{292526B5-234E-5EAA-AFB8-0412B8CA4453}" dt="2025-10-07T13:25:00.156" v="1"/>
        <pc:sldMasterMkLst>
          <pc:docMk/>
          <pc:sldMasterMk cId="3036371404" sldId="2147483648"/>
        </pc:sldMasterMkLst>
        <pc:sldLayoutChg chg="setBg">
          <pc:chgData name="Andrew Turner" userId="9b60647a-c825-4266-aafa-670849c64782" providerId="ADAL" clId="{292526B5-234E-5EAA-AFB8-0412B8CA4453}" dt="2025-10-07T13:25:00.156" v="1"/>
          <pc:sldLayoutMkLst>
            <pc:docMk/>
            <pc:sldMasterMk cId="3036371404" sldId="2147483648"/>
            <pc:sldLayoutMk cId="1482963963" sldId="2147483649"/>
          </pc:sldLayoutMkLst>
        </pc:sldLayoutChg>
        <pc:sldLayoutChg chg="setBg">
          <pc:chgData name="Andrew Turner" userId="9b60647a-c825-4266-aafa-670849c64782" providerId="ADAL" clId="{292526B5-234E-5EAA-AFB8-0412B8CA4453}" dt="2025-10-07T13:25:00.156" v="1"/>
          <pc:sldLayoutMkLst>
            <pc:docMk/>
            <pc:sldMasterMk cId="3036371404" sldId="2147483648"/>
            <pc:sldLayoutMk cId="1438169853" sldId="2147483650"/>
          </pc:sldLayoutMkLst>
        </pc:sldLayoutChg>
        <pc:sldLayoutChg chg="setBg">
          <pc:chgData name="Andrew Turner" userId="9b60647a-c825-4266-aafa-670849c64782" providerId="ADAL" clId="{292526B5-234E-5EAA-AFB8-0412B8CA4453}" dt="2025-10-07T13:25:00.156" v="1"/>
          <pc:sldLayoutMkLst>
            <pc:docMk/>
            <pc:sldMasterMk cId="3036371404" sldId="2147483648"/>
            <pc:sldLayoutMk cId="1966295484" sldId="2147483651"/>
          </pc:sldLayoutMkLst>
        </pc:sldLayoutChg>
        <pc:sldLayoutChg chg="setBg">
          <pc:chgData name="Andrew Turner" userId="9b60647a-c825-4266-aafa-670849c64782" providerId="ADAL" clId="{292526B5-234E-5EAA-AFB8-0412B8CA4453}" dt="2025-10-07T13:25:00.156" v="1"/>
          <pc:sldLayoutMkLst>
            <pc:docMk/>
            <pc:sldMasterMk cId="3036371404" sldId="2147483648"/>
            <pc:sldLayoutMk cId="985777094" sldId="2147483652"/>
          </pc:sldLayoutMkLst>
        </pc:sldLayoutChg>
        <pc:sldLayoutChg chg="setBg">
          <pc:chgData name="Andrew Turner" userId="9b60647a-c825-4266-aafa-670849c64782" providerId="ADAL" clId="{292526B5-234E-5EAA-AFB8-0412B8CA4453}" dt="2025-10-07T13:25:00.156" v="1"/>
          <pc:sldLayoutMkLst>
            <pc:docMk/>
            <pc:sldMasterMk cId="3036371404" sldId="2147483648"/>
            <pc:sldLayoutMk cId="811048285" sldId="2147483653"/>
          </pc:sldLayoutMkLst>
        </pc:sldLayoutChg>
        <pc:sldLayoutChg chg="setBg">
          <pc:chgData name="Andrew Turner" userId="9b60647a-c825-4266-aafa-670849c64782" providerId="ADAL" clId="{292526B5-234E-5EAA-AFB8-0412B8CA4453}" dt="2025-10-07T13:25:00.156" v="1"/>
          <pc:sldLayoutMkLst>
            <pc:docMk/>
            <pc:sldMasterMk cId="3036371404" sldId="2147483648"/>
            <pc:sldLayoutMk cId="2715104060" sldId="2147483654"/>
          </pc:sldLayoutMkLst>
        </pc:sldLayoutChg>
        <pc:sldLayoutChg chg="setBg">
          <pc:chgData name="Andrew Turner" userId="9b60647a-c825-4266-aafa-670849c64782" providerId="ADAL" clId="{292526B5-234E-5EAA-AFB8-0412B8CA4453}" dt="2025-10-07T13:25:00.156" v="1"/>
          <pc:sldLayoutMkLst>
            <pc:docMk/>
            <pc:sldMasterMk cId="3036371404" sldId="2147483648"/>
            <pc:sldLayoutMk cId="1034652476" sldId="2147483655"/>
          </pc:sldLayoutMkLst>
        </pc:sldLayoutChg>
        <pc:sldLayoutChg chg="setBg">
          <pc:chgData name="Andrew Turner" userId="9b60647a-c825-4266-aafa-670849c64782" providerId="ADAL" clId="{292526B5-234E-5EAA-AFB8-0412B8CA4453}" dt="2025-10-07T13:25:00.156" v="1"/>
          <pc:sldLayoutMkLst>
            <pc:docMk/>
            <pc:sldMasterMk cId="3036371404" sldId="2147483648"/>
            <pc:sldLayoutMk cId="1288493758" sldId="2147483656"/>
          </pc:sldLayoutMkLst>
        </pc:sldLayoutChg>
        <pc:sldLayoutChg chg="setBg">
          <pc:chgData name="Andrew Turner" userId="9b60647a-c825-4266-aafa-670849c64782" providerId="ADAL" clId="{292526B5-234E-5EAA-AFB8-0412B8CA4453}" dt="2025-10-07T13:25:00.156" v="1"/>
          <pc:sldLayoutMkLst>
            <pc:docMk/>
            <pc:sldMasterMk cId="3036371404" sldId="2147483648"/>
            <pc:sldLayoutMk cId="389398052" sldId="2147483657"/>
          </pc:sldLayoutMkLst>
        </pc:sldLayoutChg>
        <pc:sldLayoutChg chg="setBg">
          <pc:chgData name="Andrew Turner" userId="9b60647a-c825-4266-aafa-670849c64782" providerId="ADAL" clId="{292526B5-234E-5EAA-AFB8-0412B8CA4453}" dt="2025-10-07T13:25:00.156" v="1"/>
          <pc:sldLayoutMkLst>
            <pc:docMk/>
            <pc:sldMasterMk cId="3036371404" sldId="2147483648"/>
            <pc:sldLayoutMk cId="2031966020" sldId="2147483658"/>
          </pc:sldLayoutMkLst>
        </pc:sldLayoutChg>
        <pc:sldLayoutChg chg="setBg">
          <pc:chgData name="Andrew Turner" userId="9b60647a-c825-4266-aafa-670849c64782" providerId="ADAL" clId="{292526B5-234E-5EAA-AFB8-0412B8CA4453}" dt="2025-10-07T13:25:00.156" v="1"/>
          <pc:sldLayoutMkLst>
            <pc:docMk/>
            <pc:sldMasterMk cId="3036371404" sldId="2147483648"/>
            <pc:sldLayoutMk cId="2274238804"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A84A3-98E6-7CEE-0799-D0662FF48AE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7449356-BF71-7429-0AB0-5FB05DA5DB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0C7EFBE-D60D-7951-DC4E-22D41DC028C7}"/>
              </a:ext>
            </a:extLst>
          </p:cNvPr>
          <p:cNvSpPr>
            <a:spLocks noGrp="1"/>
          </p:cNvSpPr>
          <p:nvPr>
            <p:ph type="dt" sz="half" idx="10"/>
          </p:nvPr>
        </p:nvSpPr>
        <p:spPr/>
        <p:txBody>
          <a:bodyPr/>
          <a:lstStyle/>
          <a:p>
            <a:fld id="{76EE0887-D5C2-2A4F-BDDA-31544A802108}" type="datetimeFigureOut">
              <a:rPr lang="en-GB" smtClean="0"/>
              <a:t>07/10/2025</a:t>
            </a:fld>
            <a:endParaRPr lang="en-GB"/>
          </a:p>
        </p:txBody>
      </p:sp>
      <p:sp>
        <p:nvSpPr>
          <p:cNvPr id="5" name="Footer Placeholder 4">
            <a:extLst>
              <a:ext uri="{FF2B5EF4-FFF2-40B4-BE49-F238E27FC236}">
                <a16:creationId xmlns:a16="http://schemas.microsoft.com/office/drawing/2014/main" id="{938FCE50-33BC-D887-A9CC-5695F290CC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DA497D-13FD-8A51-B528-175323FC3372}"/>
              </a:ext>
            </a:extLst>
          </p:cNvPr>
          <p:cNvSpPr>
            <a:spLocks noGrp="1"/>
          </p:cNvSpPr>
          <p:nvPr>
            <p:ph type="sldNum" sz="quarter" idx="12"/>
          </p:nvPr>
        </p:nvSpPr>
        <p:spPr/>
        <p:txBody>
          <a:bodyPr/>
          <a:lstStyle/>
          <a:p>
            <a:fld id="{4A9A3C09-4F0C-4444-B0BC-9BA23EFDA699}" type="slidenum">
              <a:rPr lang="en-GB" smtClean="0"/>
              <a:t>‹#›</a:t>
            </a:fld>
            <a:endParaRPr lang="en-GB"/>
          </a:p>
        </p:txBody>
      </p:sp>
    </p:spTree>
    <p:extLst>
      <p:ext uri="{BB962C8B-B14F-4D97-AF65-F5344CB8AC3E}">
        <p14:creationId xmlns:p14="http://schemas.microsoft.com/office/powerpoint/2010/main" val="1482963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3E526-FB39-D2AC-9E33-235F0F868FDD}"/>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3169642-DC63-B381-C8DB-9D46D88D03F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03C4E1B-B4F2-FCCB-6314-EB275C525903}"/>
              </a:ext>
            </a:extLst>
          </p:cNvPr>
          <p:cNvSpPr>
            <a:spLocks noGrp="1"/>
          </p:cNvSpPr>
          <p:nvPr>
            <p:ph type="dt" sz="half" idx="10"/>
          </p:nvPr>
        </p:nvSpPr>
        <p:spPr/>
        <p:txBody>
          <a:bodyPr/>
          <a:lstStyle/>
          <a:p>
            <a:fld id="{76EE0887-D5C2-2A4F-BDDA-31544A802108}" type="datetimeFigureOut">
              <a:rPr lang="en-GB" smtClean="0"/>
              <a:t>07/10/2025</a:t>
            </a:fld>
            <a:endParaRPr lang="en-GB"/>
          </a:p>
        </p:txBody>
      </p:sp>
      <p:sp>
        <p:nvSpPr>
          <p:cNvPr id="5" name="Footer Placeholder 4">
            <a:extLst>
              <a:ext uri="{FF2B5EF4-FFF2-40B4-BE49-F238E27FC236}">
                <a16:creationId xmlns:a16="http://schemas.microsoft.com/office/drawing/2014/main" id="{2FCD9989-9F96-89A8-AA8A-F75768E935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3A5FEA-2A70-2F52-6D67-B3A0BAE66D53}"/>
              </a:ext>
            </a:extLst>
          </p:cNvPr>
          <p:cNvSpPr>
            <a:spLocks noGrp="1"/>
          </p:cNvSpPr>
          <p:nvPr>
            <p:ph type="sldNum" sz="quarter" idx="12"/>
          </p:nvPr>
        </p:nvSpPr>
        <p:spPr/>
        <p:txBody>
          <a:bodyPr/>
          <a:lstStyle/>
          <a:p>
            <a:fld id="{4A9A3C09-4F0C-4444-B0BC-9BA23EFDA699}" type="slidenum">
              <a:rPr lang="en-GB" smtClean="0"/>
              <a:t>‹#›</a:t>
            </a:fld>
            <a:endParaRPr lang="en-GB"/>
          </a:p>
        </p:txBody>
      </p:sp>
    </p:spTree>
    <p:extLst>
      <p:ext uri="{BB962C8B-B14F-4D97-AF65-F5344CB8AC3E}">
        <p14:creationId xmlns:p14="http://schemas.microsoft.com/office/powerpoint/2010/main" val="2031966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A6FDFC-4EA0-7F7D-7C6E-8C1EFF4079F1}"/>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01B64BF-B3B8-13E9-DE4A-FCBC7AA4456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DCD18E-6036-CA52-770C-8A6973B4243C}"/>
              </a:ext>
            </a:extLst>
          </p:cNvPr>
          <p:cNvSpPr>
            <a:spLocks noGrp="1"/>
          </p:cNvSpPr>
          <p:nvPr>
            <p:ph type="dt" sz="half" idx="10"/>
          </p:nvPr>
        </p:nvSpPr>
        <p:spPr/>
        <p:txBody>
          <a:bodyPr/>
          <a:lstStyle/>
          <a:p>
            <a:fld id="{76EE0887-D5C2-2A4F-BDDA-31544A802108}" type="datetimeFigureOut">
              <a:rPr lang="en-GB" smtClean="0"/>
              <a:t>07/10/2025</a:t>
            </a:fld>
            <a:endParaRPr lang="en-GB"/>
          </a:p>
        </p:txBody>
      </p:sp>
      <p:sp>
        <p:nvSpPr>
          <p:cNvPr id="5" name="Footer Placeholder 4">
            <a:extLst>
              <a:ext uri="{FF2B5EF4-FFF2-40B4-BE49-F238E27FC236}">
                <a16:creationId xmlns:a16="http://schemas.microsoft.com/office/drawing/2014/main" id="{1E3BF341-24C3-99B7-1063-DAD77657C3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D83EDD-A096-2D05-5F6A-889A3EED1D7F}"/>
              </a:ext>
            </a:extLst>
          </p:cNvPr>
          <p:cNvSpPr>
            <a:spLocks noGrp="1"/>
          </p:cNvSpPr>
          <p:nvPr>
            <p:ph type="sldNum" sz="quarter" idx="12"/>
          </p:nvPr>
        </p:nvSpPr>
        <p:spPr/>
        <p:txBody>
          <a:bodyPr/>
          <a:lstStyle/>
          <a:p>
            <a:fld id="{4A9A3C09-4F0C-4444-B0BC-9BA23EFDA699}" type="slidenum">
              <a:rPr lang="en-GB" smtClean="0"/>
              <a:t>‹#›</a:t>
            </a:fld>
            <a:endParaRPr lang="en-GB"/>
          </a:p>
        </p:txBody>
      </p:sp>
    </p:spTree>
    <p:extLst>
      <p:ext uri="{BB962C8B-B14F-4D97-AF65-F5344CB8AC3E}">
        <p14:creationId xmlns:p14="http://schemas.microsoft.com/office/powerpoint/2010/main" val="2274238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73337-7968-8372-DCB9-FC8CCEAEDD4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85FF058-0159-3AF1-658D-63695B58A57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FDF222E-84B7-E4B8-1746-35AAA4C0AD6E}"/>
              </a:ext>
            </a:extLst>
          </p:cNvPr>
          <p:cNvSpPr>
            <a:spLocks noGrp="1"/>
          </p:cNvSpPr>
          <p:nvPr>
            <p:ph type="dt" sz="half" idx="10"/>
          </p:nvPr>
        </p:nvSpPr>
        <p:spPr/>
        <p:txBody>
          <a:bodyPr/>
          <a:lstStyle/>
          <a:p>
            <a:fld id="{76EE0887-D5C2-2A4F-BDDA-31544A802108}" type="datetimeFigureOut">
              <a:rPr lang="en-GB" smtClean="0"/>
              <a:t>07/10/2025</a:t>
            </a:fld>
            <a:endParaRPr lang="en-GB"/>
          </a:p>
        </p:txBody>
      </p:sp>
      <p:sp>
        <p:nvSpPr>
          <p:cNvPr id="5" name="Footer Placeholder 4">
            <a:extLst>
              <a:ext uri="{FF2B5EF4-FFF2-40B4-BE49-F238E27FC236}">
                <a16:creationId xmlns:a16="http://schemas.microsoft.com/office/drawing/2014/main" id="{3B4FE000-86D6-8935-2261-989EEEC64C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DCA6AE-93BA-CC75-155E-545A07E98E6A}"/>
              </a:ext>
            </a:extLst>
          </p:cNvPr>
          <p:cNvSpPr>
            <a:spLocks noGrp="1"/>
          </p:cNvSpPr>
          <p:nvPr>
            <p:ph type="sldNum" sz="quarter" idx="12"/>
          </p:nvPr>
        </p:nvSpPr>
        <p:spPr/>
        <p:txBody>
          <a:bodyPr/>
          <a:lstStyle/>
          <a:p>
            <a:fld id="{4A9A3C09-4F0C-4444-B0BC-9BA23EFDA699}" type="slidenum">
              <a:rPr lang="en-GB" smtClean="0"/>
              <a:t>‹#›</a:t>
            </a:fld>
            <a:endParaRPr lang="en-GB"/>
          </a:p>
        </p:txBody>
      </p:sp>
    </p:spTree>
    <p:extLst>
      <p:ext uri="{BB962C8B-B14F-4D97-AF65-F5344CB8AC3E}">
        <p14:creationId xmlns:p14="http://schemas.microsoft.com/office/powerpoint/2010/main" val="1438169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C9BEE-6011-5C46-B023-9C55BA98865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F3CAF35-5A13-27C0-2DB7-F30034075CB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3B6D4AE-43EC-E647-1FA1-AA440CFDFA32}"/>
              </a:ext>
            </a:extLst>
          </p:cNvPr>
          <p:cNvSpPr>
            <a:spLocks noGrp="1"/>
          </p:cNvSpPr>
          <p:nvPr>
            <p:ph type="dt" sz="half" idx="10"/>
          </p:nvPr>
        </p:nvSpPr>
        <p:spPr/>
        <p:txBody>
          <a:bodyPr/>
          <a:lstStyle/>
          <a:p>
            <a:fld id="{76EE0887-D5C2-2A4F-BDDA-31544A802108}" type="datetimeFigureOut">
              <a:rPr lang="en-GB" smtClean="0"/>
              <a:t>07/10/2025</a:t>
            </a:fld>
            <a:endParaRPr lang="en-GB"/>
          </a:p>
        </p:txBody>
      </p:sp>
      <p:sp>
        <p:nvSpPr>
          <p:cNvPr id="5" name="Footer Placeholder 4">
            <a:extLst>
              <a:ext uri="{FF2B5EF4-FFF2-40B4-BE49-F238E27FC236}">
                <a16:creationId xmlns:a16="http://schemas.microsoft.com/office/drawing/2014/main" id="{BD5CA5B5-1C17-C813-47ED-F46D2DE42C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44B9F2-5B66-EE2C-7F7E-BD62792CF09A}"/>
              </a:ext>
            </a:extLst>
          </p:cNvPr>
          <p:cNvSpPr>
            <a:spLocks noGrp="1"/>
          </p:cNvSpPr>
          <p:nvPr>
            <p:ph type="sldNum" sz="quarter" idx="12"/>
          </p:nvPr>
        </p:nvSpPr>
        <p:spPr/>
        <p:txBody>
          <a:bodyPr/>
          <a:lstStyle/>
          <a:p>
            <a:fld id="{4A9A3C09-4F0C-4444-B0BC-9BA23EFDA699}" type="slidenum">
              <a:rPr lang="en-GB" smtClean="0"/>
              <a:t>‹#›</a:t>
            </a:fld>
            <a:endParaRPr lang="en-GB"/>
          </a:p>
        </p:txBody>
      </p:sp>
    </p:spTree>
    <p:extLst>
      <p:ext uri="{BB962C8B-B14F-4D97-AF65-F5344CB8AC3E}">
        <p14:creationId xmlns:p14="http://schemas.microsoft.com/office/powerpoint/2010/main" val="1966295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C544C-92C3-0B05-47AD-CF4269197A1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918B464-98B5-34D6-41F3-751896BD5E1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5676EF74-6FC7-6C4E-9111-5B522AAC0DC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E55426C-7491-3AFA-65BA-CC183E492B69}"/>
              </a:ext>
            </a:extLst>
          </p:cNvPr>
          <p:cNvSpPr>
            <a:spLocks noGrp="1"/>
          </p:cNvSpPr>
          <p:nvPr>
            <p:ph type="dt" sz="half" idx="10"/>
          </p:nvPr>
        </p:nvSpPr>
        <p:spPr/>
        <p:txBody>
          <a:bodyPr/>
          <a:lstStyle/>
          <a:p>
            <a:fld id="{76EE0887-D5C2-2A4F-BDDA-31544A802108}" type="datetimeFigureOut">
              <a:rPr lang="en-GB" smtClean="0"/>
              <a:t>07/10/2025</a:t>
            </a:fld>
            <a:endParaRPr lang="en-GB"/>
          </a:p>
        </p:txBody>
      </p:sp>
      <p:sp>
        <p:nvSpPr>
          <p:cNvPr id="6" name="Footer Placeholder 5">
            <a:extLst>
              <a:ext uri="{FF2B5EF4-FFF2-40B4-BE49-F238E27FC236}">
                <a16:creationId xmlns:a16="http://schemas.microsoft.com/office/drawing/2014/main" id="{05151278-DB6D-0A88-DCBF-9992980A30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ED2F7D-A934-DAD5-8834-660B9203E14B}"/>
              </a:ext>
            </a:extLst>
          </p:cNvPr>
          <p:cNvSpPr>
            <a:spLocks noGrp="1"/>
          </p:cNvSpPr>
          <p:nvPr>
            <p:ph type="sldNum" sz="quarter" idx="12"/>
          </p:nvPr>
        </p:nvSpPr>
        <p:spPr/>
        <p:txBody>
          <a:bodyPr/>
          <a:lstStyle/>
          <a:p>
            <a:fld id="{4A9A3C09-4F0C-4444-B0BC-9BA23EFDA699}" type="slidenum">
              <a:rPr lang="en-GB" smtClean="0"/>
              <a:t>‹#›</a:t>
            </a:fld>
            <a:endParaRPr lang="en-GB"/>
          </a:p>
        </p:txBody>
      </p:sp>
    </p:spTree>
    <p:extLst>
      <p:ext uri="{BB962C8B-B14F-4D97-AF65-F5344CB8AC3E}">
        <p14:creationId xmlns:p14="http://schemas.microsoft.com/office/powerpoint/2010/main" val="985777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32AB6-CF14-063F-A0D3-A91849F5735B}"/>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3EB21804-CF9A-3D97-C552-462C4768D8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62A5D99-B729-6CF2-E8C4-2BDD34D4515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5D74AE5-3814-8A5C-A1BC-926FE7C97A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A81879A-4752-712C-D0C1-C265316DA6F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E3E3008D-3C2C-0B36-379A-D45D803785D7}"/>
              </a:ext>
            </a:extLst>
          </p:cNvPr>
          <p:cNvSpPr>
            <a:spLocks noGrp="1"/>
          </p:cNvSpPr>
          <p:nvPr>
            <p:ph type="dt" sz="half" idx="10"/>
          </p:nvPr>
        </p:nvSpPr>
        <p:spPr/>
        <p:txBody>
          <a:bodyPr/>
          <a:lstStyle/>
          <a:p>
            <a:fld id="{76EE0887-D5C2-2A4F-BDDA-31544A802108}" type="datetimeFigureOut">
              <a:rPr lang="en-GB" smtClean="0"/>
              <a:t>07/10/2025</a:t>
            </a:fld>
            <a:endParaRPr lang="en-GB"/>
          </a:p>
        </p:txBody>
      </p:sp>
      <p:sp>
        <p:nvSpPr>
          <p:cNvPr id="8" name="Footer Placeholder 7">
            <a:extLst>
              <a:ext uri="{FF2B5EF4-FFF2-40B4-BE49-F238E27FC236}">
                <a16:creationId xmlns:a16="http://schemas.microsoft.com/office/drawing/2014/main" id="{8A6303E2-72C5-4C80-3203-395455EB05C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FCFF13D-526C-F54A-822A-9D70B71F518B}"/>
              </a:ext>
            </a:extLst>
          </p:cNvPr>
          <p:cNvSpPr>
            <a:spLocks noGrp="1"/>
          </p:cNvSpPr>
          <p:nvPr>
            <p:ph type="sldNum" sz="quarter" idx="12"/>
          </p:nvPr>
        </p:nvSpPr>
        <p:spPr/>
        <p:txBody>
          <a:bodyPr/>
          <a:lstStyle/>
          <a:p>
            <a:fld id="{4A9A3C09-4F0C-4444-B0BC-9BA23EFDA699}" type="slidenum">
              <a:rPr lang="en-GB" smtClean="0"/>
              <a:t>‹#›</a:t>
            </a:fld>
            <a:endParaRPr lang="en-GB"/>
          </a:p>
        </p:txBody>
      </p:sp>
    </p:spTree>
    <p:extLst>
      <p:ext uri="{BB962C8B-B14F-4D97-AF65-F5344CB8AC3E}">
        <p14:creationId xmlns:p14="http://schemas.microsoft.com/office/powerpoint/2010/main" val="811048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8356B-ED5D-CEA8-FC6E-D7B2320F2B8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A0686EF-8368-ECC4-058E-BADC6BF25328}"/>
              </a:ext>
            </a:extLst>
          </p:cNvPr>
          <p:cNvSpPr>
            <a:spLocks noGrp="1"/>
          </p:cNvSpPr>
          <p:nvPr>
            <p:ph type="dt" sz="half" idx="10"/>
          </p:nvPr>
        </p:nvSpPr>
        <p:spPr/>
        <p:txBody>
          <a:bodyPr/>
          <a:lstStyle/>
          <a:p>
            <a:fld id="{76EE0887-D5C2-2A4F-BDDA-31544A802108}" type="datetimeFigureOut">
              <a:rPr lang="en-GB" smtClean="0"/>
              <a:t>07/10/2025</a:t>
            </a:fld>
            <a:endParaRPr lang="en-GB"/>
          </a:p>
        </p:txBody>
      </p:sp>
      <p:sp>
        <p:nvSpPr>
          <p:cNvPr id="4" name="Footer Placeholder 3">
            <a:extLst>
              <a:ext uri="{FF2B5EF4-FFF2-40B4-BE49-F238E27FC236}">
                <a16:creationId xmlns:a16="http://schemas.microsoft.com/office/drawing/2014/main" id="{0BB4E301-4BF2-1AE8-C3EC-867CD4393E5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018DAEB-4555-E459-EC6F-F8A6EAB40329}"/>
              </a:ext>
            </a:extLst>
          </p:cNvPr>
          <p:cNvSpPr>
            <a:spLocks noGrp="1"/>
          </p:cNvSpPr>
          <p:nvPr>
            <p:ph type="sldNum" sz="quarter" idx="12"/>
          </p:nvPr>
        </p:nvSpPr>
        <p:spPr/>
        <p:txBody>
          <a:bodyPr/>
          <a:lstStyle/>
          <a:p>
            <a:fld id="{4A9A3C09-4F0C-4444-B0BC-9BA23EFDA699}" type="slidenum">
              <a:rPr lang="en-GB" smtClean="0"/>
              <a:t>‹#›</a:t>
            </a:fld>
            <a:endParaRPr lang="en-GB"/>
          </a:p>
        </p:txBody>
      </p:sp>
    </p:spTree>
    <p:extLst>
      <p:ext uri="{BB962C8B-B14F-4D97-AF65-F5344CB8AC3E}">
        <p14:creationId xmlns:p14="http://schemas.microsoft.com/office/powerpoint/2010/main" val="2715104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AA6F6E-2CDA-1079-87E2-F6B04F293F6D}"/>
              </a:ext>
            </a:extLst>
          </p:cNvPr>
          <p:cNvSpPr>
            <a:spLocks noGrp="1"/>
          </p:cNvSpPr>
          <p:nvPr>
            <p:ph type="dt" sz="half" idx="10"/>
          </p:nvPr>
        </p:nvSpPr>
        <p:spPr/>
        <p:txBody>
          <a:bodyPr/>
          <a:lstStyle/>
          <a:p>
            <a:fld id="{76EE0887-D5C2-2A4F-BDDA-31544A802108}" type="datetimeFigureOut">
              <a:rPr lang="en-GB" smtClean="0"/>
              <a:t>07/10/2025</a:t>
            </a:fld>
            <a:endParaRPr lang="en-GB"/>
          </a:p>
        </p:txBody>
      </p:sp>
      <p:sp>
        <p:nvSpPr>
          <p:cNvPr id="3" name="Footer Placeholder 2">
            <a:extLst>
              <a:ext uri="{FF2B5EF4-FFF2-40B4-BE49-F238E27FC236}">
                <a16:creationId xmlns:a16="http://schemas.microsoft.com/office/drawing/2014/main" id="{F237DB84-0F9A-CF67-AF1A-6E19CF7E009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E3BC295-7CC8-6FD9-7C4B-83E064F34236}"/>
              </a:ext>
            </a:extLst>
          </p:cNvPr>
          <p:cNvSpPr>
            <a:spLocks noGrp="1"/>
          </p:cNvSpPr>
          <p:nvPr>
            <p:ph type="sldNum" sz="quarter" idx="12"/>
          </p:nvPr>
        </p:nvSpPr>
        <p:spPr/>
        <p:txBody>
          <a:bodyPr/>
          <a:lstStyle/>
          <a:p>
            <a:fld id="{4A9A3C09-4F0C-4444-B0BC-9BA23EFDA699}" type="slidenum">
              <a:rPr lang="en-GB" smtClean="0"/>
              <a:t>‹#›</a:t>
            </a:fld>
            <a:endParaRPr lang="en-GB"/>
          </a:p>
        </p:txBody>
      </p:sp>
    </p:spTree>
    <p:extLst>
      <p:ext uri="{BB962C8B-B14F-4D97-AF65-F5344CB8AC3E}">
        <p14:creationId xmlns:p14="http://schemas.microsoft.com/office/powerpoint/2010/main" val="1034652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8EFF0-035E-E182-93DE-89023ACD827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30DBB0F-61D1-AEF4-1B2A-389377B8D3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951C5F1-CC6B-78A9-4E47-1050C9D2E0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71949DD-7371-6EE0-CD20-A5FB44E2272C}"/>
              </a:ext>
            </a:extLst>
          </p:cNvPr>
          <p:cNvSpPr>
            <a:spLocks noGrp="1"/>
          </p:cNvSpPr>
          <p:nvPr>
            <p:ph type="dt" sz="half" idx="10"/>
          </p:nvPr>
        </p:nvSpPr>
        <p:spPr/>
        <p:txBody>
          <a:bodyPr/>
          <a:lstStyle/>
          <a:p>
            <a:fld id="{76EE0887-D5C2-2A4F-BDDA-31544A802108}" type="datetimeFigureOut">
              <a:rPr lang="en-GB" smtClean="0"/>
              <a:t>07/10/2025</a:t>
            </a:fld>
            <a:endParaRPr lang="en-GB"/>
          </a:p>
        </p:txBody>
      </p:sp>
      <p:sp>
        <p:nvSpPr>
          <p:cNvPr id="6" name="Footer Placeholder 5">
            <a:extLst>
              <a:ext uri="{FF2B5EF4-FFF2-40B4-BE49-F238E27FC236}">
                <a16:creationId xmlns:a16="http://schemas.microsoft.com/office/drawing/2014/main" id="{70010754-F1B6-326D-940D-5929AD4C414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3D1E610-E7DD-1B4C-EAFF-81C17164E7F5}"/>
              </a:ext>
            </a:extLst>
          </p:cNvPr>
          <p:cNvSpPr>
            <a:spLocks noGrp="1"/>
          </p:cNvSpPr>
          <p:nvPr>
            <p:ph type="sldNum" sz="quarter" idx="12"/>
          </p:nvPr>
        </p:nvSpPr>
        <p:spPr/>
        <p:txBody>
          <a:bodyPr/>
          <a:lstStyle/>
          <a:p>
            <a:fld id="{4A9A3C09-4F0C-4444-B0BC-9BA23EFDA699}" type="slidenum">
              <a:rPr lang="en-GB" smtClean="0"/>
              <a:t>‹#›</a:t>
            </a:fld>
            <a:endParaRPr lang="en-GB"/>
          </a:p>
        </p:txBody>
      </p:sp>
    </p:spTree>
    <p:extLst>
      <p:ext uri="{BB962C8B-B14F-4D97-AF65-F5344CB8AC3E}">
        <p14:creationId xmlns:p14="http://schemas.microsoft.com/office/powerpoint/2010/main" val="1288493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9BFFD-3142-358E-117D-1C110F6E4B8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224CD29-792D-CF05-2E58-79ED63E6C9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AFA43C3-D8DC-55ED-9BD7-71C698426A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33AF59E-0D91-F6F9-F8CB-D29B09B39D02}"/>
              </a:ext>
            </a:extLst>
          </p:cNvPr>
          <p:cNvSpPr>
            <a:spLocks noGrp="1"/>
          </p:cNvSpPr>
          <p:nvPr>
            <p:ph type="dt" sz="half" idx="10"/>
          </p:nvPr>
        </p:nvSpPr>
        <p:spPr/>
        <p:txBody>
          <a:bodyPr/>
          <a:lstStyle/>
          <a:p>
            <a:fld id="{76EE0887-D5C2-2A4F-BDDA-31544A802108}" type="datetimeFigureOut">
              <a:rPr lang="en-GB" smtClean="0"/>
              <a:t>07/10/2025</a:t>
            </a:fld>
            <a:endParaRPr lang="en-GB"/>
          </a:p>
        </p:txBody>
      </p:sp>
      <p:sp>
        <p:nvSpPr>
          <p:cNvPr id="6" name="Footer Placeholder 5">
            <a:extLst>
              <a:ext uri="{FF2B5EF4-FFF2-40B4-BE49-F238E27FC236}">
                <a16:creationId xmlns:a16="http://schemas.microsoft.com/office/drawing/2014/main" id="{9C56ADE3-3467-4C6D-A8F7-6C089AB951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15DDEC-5A68-16D8-09B8-B32F00FCE8AD}"/>
              </a:ext>
            </a:extLst>
          </p:cNvPr>
          <p:cNvSpPr>
            <a:spLocks noGrp="1"/>
          </p:cNvSpPr>
          <p:nvPr>
            <p:ph type="sldNum" sz="quarter" idx="12"/>
          </p:nvPr>
        </p:nvSpPr>
        <p:spPr/>
        <p:txBody>
          <a:bodyPr/>
          <a:lstStyle/>
          <a:p>
            <a:fld id="{4A9A3C09-4F0C-4444-B0BC-9BA23EFDA699}" type="slidenum">
              <a:rPr lang="en-GB" smtClean="0"/>
              <a:t>‹#›</a:t>
            </a:fld>
            <a:endParaRPr lang="en-GB"/>
          </a:p>
        </p:txBody>
      </p:sp>
    </p:spTree>
    <p:extLst>
      <p:ext uri="{BB962C8B-B14F-4D97-AF65-F5344CB8AC3E}">
        <p14:creationId xmlns:p14="http://schemas.microsoft.com/office/powerpoint/2010/main" val="389398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EA"/>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9DF330-C6A2-2DB2-402B-1B262FA39E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A08A0A2-41F0-FF8D-675A-CA97E0E65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3E6FF6B-02B5-42F6-B7AB-14732BF1E6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6EE0887-D5C2-2A4F-BDDA-31544A802108}" type="datetimeFigureOut">
              <a:rPr lang="en-GB" smtClean="0"/>
              <a:t>07/10/2025</a:t>
            </a:fld>
            <a:endParaRPr lang="en-GB"/>
          </a:p>
        </p:txBody>
      </p:sp>
      <p:sp>
        <p:nvSpPr>
          <p:cNvPr id="5" name="Footer Placeholder 4">
            <a:extLst>
              <a:ext uri="{FF2B5EF4-FFF2-40B4-BE49-F238E27FC236}">
                <a16:creationId xmlns:a16="http://schemas.microsoft.com/office/drawing/2014/main" id="{AF30CB52-D0FC-486E-E654-3606A715DA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2B26763-C28D-7D29-64D3-B3E6BB9F45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A9A3C09-4F0C-4444-B0BC-9BA23EFDA699}" type="slidenum">
              <a:rPr lang="en-GB" smtClean="0"/>
              <a:t>‹#›</a:t>
            </a:fld>
            <a:endParaRPr lang="en-GB"/>
          </a:p>
        </p:txBody>
      </p:sp>
    </p:spTree>
    <p:extLst>
      <p:ext uri="{BB962C8B-B14F-4D97-AF65-F5344CB8AC3E}">
        <p14:creationId xmlns:p14="http://schemas.microsoft.com/office/powerpoint/2010/main" val="3036371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lumi-supercomputer.eu/the-waste-energy-of-lumi-supercomputer-produces-20-percent-of-the-district-heat-of-kajaani-csc-and-loiste-lampo-have-signed-an-agreemen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26644-2826-028A-1385-124BA65272E1}"/>
              </a:ext>
            </a:extLst>
          </p:cNvPr>
          <p:cNvSpPr>
            <a:spLocks noGrp="1"/>
          </p:cNvSpPr>
          <p:nvPr>
            <p:ph type="ctrTitle"/>
          </p:nvPr>
        </p:nvSpPr>
        <p:spPr/>
        <p:txBody>
          <a:bodyPr/>
          <a:lstStyle/>
          <a:p>
            <a:r>
              <a:rPr lang="en-GB" dirty="0"/>
              <a:t>Carbon Efficiency</a:t>
            </a:r>
          </a:p>
        </p:txBody>
      </p:sp>
      <p:sp>
        <p:nvSpPr>
          <p:cNvPr id="3" name="Subtitle 2">
            <a:extLst>
              <a:ext uri="{FF2B5EF4-FFF2-40B4-BE49-F238E27FC236}">
                <a16:creationId xmlns:a16="http://schemas.microsoft.com/office/drawing/2014/main" id="{4BC422B2-2E31-F7A9-1BF8-1B6B873DC4C3}"/>
              </a:ext>
            </a:extLst>
          </p:cNvPr>
          <p:cNvSpPr>
            <a:spLocks noGrp="1"/>
          </p:cNvSpPr>
          <p:nvPr>
            <p:ph type="subTitle" idx="1"/>
          </p:nvPr>
        </p:nvSpPr>
        <p:spPr/>
        <p:txBody>
          <a:bodyPr/>
          <a:lstStyle/>
          <a:p>
            <a:r>
              <a:rPr lang="en-GB" dirty="0"/>
              <a:t>Green Software Use on HPC</a:t>
            </a:r>
          </a:p>
          <a:p>
            <a:endParaRPr lang="en-GB" dirty="0"/>
          </a:p>
        </p:txBody>
      </p:sp>
    </p:spTree>
    <p:extLst>
      <p:ext uri="{BB962C8B-B14F-4D97-AF65-F5344CB8AC3E}">
        <p14:creationId xmlns:p14="http://schemas.microsoft.com/office/powerpoint/2010/main" val="2097072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B503B-A72A-A005-C080-305FBC7730C3}"/>
              </a:ext>
            </a:extLst>
          </p:cNvPr>
          <p:cNvSpPr>
            <a:spLocks noGrp="1"/>
          </p:cNvSpPr>
          <p:nvPr>
            <p:ph type="title"/>
          </p:nvPr>
        </p:nvSpPr>
        <p:spPr/>
        <p:txBody>
          <a:bodyPr/>
          <a:lstStyle/>
          <a:p>
            <a:r>
              <a:rPr lang="en-GB" dirty="0"/>
              <a:t>Quantifying positive impacts</a:t>
            </a:r>
          </a:p>
        </p:txBody>
      </p:sp>
      <p:sp>
        <p:nvSpPr>
          <p:cNvPr id="3" name="Content Placeholder 2">
            <a:extLst>
              <a:ext uri="{FF2B5EF4-FFF2-40B4-BE49-F238E27FC236}">
                <a16:creationId xmlns:a16="http://schemas.microsoft.com/office/drawing/2014/main" id="{D544A2C2-00D0-95D2-65F0-E7AC40784F5A}"/>
              </a:ext>
            </a:extLst>
          </p:cNvPr>
          <p:cNvSpPr>
            <a:spLocks noGrp="1"/>
          </p:cNvSpPr>
          <p:nvPr>
            <p:ph idx="1"/>
          </p:nvPr>
        </p:nvSpPr>
        <p:spPr/>
        <p:txBody>
          <a:bodyPr>
            <a:normAutofit fontScale="77500" lnSpcReduction="20000"/>
          </a:bodyPr>
          <a:lstStyle/>
          <a:p>
            <a:pPr marL="0" indent="0">
              <a:buNone/>
            </a:pPr>
            <a:r>
              <a:rPr lang="en-GB" dirty="0"/>
              <a:t>Quantifying positive emissions impacts are often even more difficult than quantifying the (negative) emissions we produce through our work. Nevertheless, this work is critical to understanding how we are helping to meet climate commitments.</a:t>
            </a:r>
          </a:p>
          <a:p>
            <a:pPr marL="0" indent="0">
              <a:buNone/>
            </a:pPr>
            <a:endParaRPr lang="en-GB" dirty="0"/>
          </a:p>
          <a:p>
            <a:pPr marL="0" indent="0">
              <a:buNone/>
            </a:pPr>
            <a:r>
              <a:rPr lang="en-GB" dirty="0"/>
              <a:t>Example:</a:t>
            </a:r>
          </a:p>
          <a:p>
            <a:r>
              <a:rPr lang="en-GB" dirty="0"/>
              <a:t>attending this course may motivate you to take some action that reduces the emissions associated with your work.</a:t>
            </a:r>
          </a:p>
          <a:p>
            <a:r>
              <a:rPr lang="en-GB" dirty="0"/>
              <a:t>Maybe everyone attending this course resolves to take action to reduce their overall emissions by 2% this year, but this can be difficult for some, so perhaps only half actually manage to achieve this level of impact.</a:t>
            </a:r>
          </a:p>
          <a:p>
            <a:r>
              <a:rPr lang="en-GB" dirty="0"/>
              <a:t>This still means however that overall, we would see a 1% reduction in emissions for this year per person attending the course.</a:t>
            </a:r>
          </a:p>
          <a:p>
            <a:r>
              <a:rPr lang="en-GB" dirty="0"/>
              <a:t>If we assume that the work emissions per person per year are 6,000 kgCO</a:t>
            </a:r>
            <a:r>
              <a:rPr lang="en-GB" baseline="-25000" dirty="0"/>
              <a:t>2</a:t>
            </a:r>
            <a:r>
              <a:rPr lang="en-GB" dirty="0"/>
              <a:t>e, we could estimate that this course saves 60 kgCO</a:t>
            </a:r>
            <a:r>
              <a:rPr lang="en-GB" baseline="-25000" dirty="0"/>
              <a:t>2</a:t>
            </a:r>
            <a:r>
              <a:rPr lang="en-GB" dirty="0"/>
              <a:t>e per person attending.</a:t>
            </a:r>
          </a:p>
        </p:txBody>
      </p:sp>
    </p:spTree>
    <p:extLst>
      <p:ext uri="{BB962C8B-B14F-4D97-AF65-F5344CB8AC3E}">
        <p14:creationId xmlns:p14="http://schemas.microsoft.com/office/powerpoint/2010/main" val="3137757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B70B8-9BB0-CF0D-8F48-AFDC1B6BFFD9}"/>
              </a:ext>
            </a:extLst>
          </p:cNvPr>
          <p:cNvSpPr>
            <a:spLocks noGrp="1"/>
          </p:cNvSpPr>
          <p:nvPr>
            <p:ph type="title"/>
          </p:nvPr>
        </p:nvSpPr>
        <p:spPr/>
        <p:txBody>
          <a:bodyPr/>
          <a:lstStyle/>
          <a:p>
            <a:r>
              <a:rPr lang="en-GB" dirty="0"/>
              <a:t>Key Points</a:t>
            </a:r>
          </a:p>
        </p:txBody>
      </p:sp>
      <p:sp>
        <p:nvSpPr>
          <p:cNvPr id="3" name="Content Placeholder 2">
            <a:extLst>
              <a:ext uri="{FF2B5EF4-FFF2-40B4-BE49-F238E27FC236}">
                <a16:creationId xmlns:a16="http://schemas.microsoft.com/office/drawing/2014/main" id="{EE2F3B10-AFB1-73CD-83F6-060F12D1E286}"/>
              </a:ext>
            </a:extLst>
          </p:cNvPr>
          <p:cNvSpPr>
            <a:spLocks noGrp="1"/>
          </p:cNvSpPr>
          <p:nvPr>
            <p:ph idx="1"/>
          </p:nvPr>
        </p:nvSpPr>
        <p:spPr/>
        <p:txBody>
          <a:bodyPr/>
          <a:lstStyle/>
          <a:p>
            <a:r>
              <a:rPr lang="en-GB" dirty="0"/>
              <a:t>CO</a:t>
            </a:r>
            <a:r>
              <a:rPr lang="en-GB" baseline="-25000" dirty="0"/>
              <a:t>2</a:t>
            </a:r>
            <a:r>
              <a:rPr lang="en-GB" dirty="0"/>
              <a:t>e is a measurement term used to measure the impact of all greenhouse gases.</a:t>
            </a:r>
          </a:p>
          <a:p>
            <a:r>
              <a:rPr lang="en-GB" dirty="0"/>
              <a:t>Some activities we undertake on HPC systems can potentially have positive carbon impacts but these can be very difficult to quantify.</a:t>
            </a:r>
          </a:p>
          <a:p>
            <a:r>
              <a:rPr lang="en-GB" dirty="0"/>
              <a:t>Everything we do emits carbon into the atmosphere, and our goal is to emit the least amount of carbon possible. This constitutes the first principle of green HPC system use: </a:t>
            </a:r>
            <a:r>
              <a:rPr lang="en-GB" b="1" dirty="0"/>
              <a:t>carbon efficiency, emitting the least amount of carbon possible per unit of work</a:t>
            </a:r>
            <a:r>
              <a:rPr lang="en-GB" dirty="0"/>
              <a:t>.</a:t>
            </a:r>
          </a:p>
        </p:txBody>
      </p:sp>
    </p:spTree>
    <p:extLst>
      <p:ext uri="{BB962C8B-B14F-4D97-AF65-F5344CB8AC3E}">
        <p14:creationId xmlns:p14="http://schemas.microsoft.com/office/powerpoint/2010/main" val="3776241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F3CC0-D8E1-54AF-A71D-6B5F9D62F952}"/>
              </a:ext>
            </a:extLst>
          </p:cNvPr>
          <p:cNvSpPr>
            <a:spLocks noGrp="1"/>
          </p:cNvSpPr>
          <p:nvPr>
            <p:ph type="title"/>
          </p:nvPr>
        </p:nvSpPr>
        <p:spPr/>
        <p:txBody>
          <a:bodyPr/>
          <a:lstStyle/>
          <a:p>
            <a:r>
              <a:rPr lang="en-GB" dirty="0"/>
              <a:t>Questions</a:t>
            </a:r>
          </a:p>
        </p:txBody>
      </p:sp>
      <p:sp>
        <p:nvSpPr>
          <p:cNvPr id="3" name="Content Placeholder 2">
            <a:extLst>
              <a:ext uri="{FF2B5EF4-FFF2-40B4-BE49-F238E27FC236}">
                <a16:creationId xmlns:a16="http://schemas.microsoft.com/office/drawing/2014/main" id="{A0E92289-F23D-47E6-6305-4F71A4F96F62}"/>
              </a:ext>
            </a:extLst>
          </p:cNvPr>
          <p:cNvSpPr>
            <a:spLocks noGrp="1"/>
          </p:cNvSpPr>
          <p:nvPr>
            <p:ph idx="1"/>
          </p:nvPr>
        </p:nvSpPr>
        <p:spPr>
          <a:xfrm>
            <a:off x="838200" y="1825625"/>
            <a:ext cx="10515600" cy="1148661"/>
          </a:xfrm>
        </p:spPr>
        <p:txBody>
          <a:bodyPr/>
          <a:lstStyle/>
          <a:p>
            <a:r>
              <a:rPr lang="en-GB" dirty="0"/>
              <a:t>What does the term carbon equivalence (CO</a:t>
            </a:r>
            <a:r>
              <a:rPr lang="en-GB" baseline="-25000" dirty="0"/>
              <a:t>2</a:t>
            </a:r>
            <a:r>
              <a:rPr lang="en-GB" dirty="0"/>
              <a:t>e) mean?</a:t>
            </a:r>
          </a:p>
          <a:p>
            <a:r>
              <a:rPr lang="en-GB" dirty="0"/>
              <a:t>Can we also have positive emissions impacts from HPC systems?</a:t>
            </a:r>
          </a:p>
        </p:txBody>
      </p:sp>
      <p:sp>
        <p:nvSpPr>
          <p:cNvPr id="4" name="Title 1">
            <a:extLst>
              <a:ext uri="{FF2B5EF4-FFF2-40B4-BE49-F238E27FC236}">
                <a16:creationId xmlns:a16="http://schemas.microsoft.com/office/drawing/2014/main" id="{8A95C691-2041-ABFB-7742-A1FE414FF8D7}"/>
              </a:ext>
            </a:extLst>
          </p:cNvPr>
          <p:cNvSpPr txBox="1">
            <a:spLocks/>
          </p:cNvSpPr>
          <p:nvPr/>
        </p:nvSpPr>
        <p:spPr>
          <a:xfrm>
            <a:off x="838200" y="297428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Objectives</a:t>
            </a:r>
          </a:p>
        </p:txBody>
      </p:sp>
      <p:sp>
        <p:nvSpPr>
          <p:cNvPr id="5" name="Content Placeholder 2">
            <a:extLst>
              <a:ext uri="{FF2B5EF4-FFF2-40B4-BE49-F238E27FC236}">
                <a16:creationId xmlns:a16="http://schemas.microsoft.com/office/drawing/2014/main" id="{11954015-84E1-79C2-6144-FE69DA6CBB83}"/>
              </a:ext>
            </a:extLst>
          </p:cNvPr>
          <p:cNvSpPr txBox="1">
            <a:spLocks/>
          </p:cNvSpPr>
          <p:nvPr/>
        </p:nvSpPr>
        <p:spPr>
          <a:xfrm>
            <a:off x="838200" y="4486772"/>
            <a:ext cx="10515600" cy="15124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Understand what CO</a:t>
            </a:r>
            <a:r>
              <a:rPr lang="en-GB" baseline="-25000" dirty="0"/>
              <a:t>2</a:t>
            </a:r>
            <a:r>
              <a:rPr lang="en-GB" dirty="0"/>
              <a:t>e means.</a:t>
            </a:r>
          </a:p>
          <a:p>
            <a:r>
              <a:rPr lang="en-GB" dirty="0"/>
              <a:t>Appreciate positive emissions impacts from HPC systems.</a:t>
            </a:r>
          </a:p>
        </p:txBody>
      </p:sp>
    </p:spTree>
    <p:extLst>
      <p:ext uri="{BB962C8B-B14F-4D97-AF65-F5344CB8AC3E}">
        <p14:creationId xmlns:p14="http://schemas.microsoft.com/office/powerpoint/2010/main" val="1126882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8A37E-CE90-8B5D-5A78-492D22AD0563}"/>
              </a:ext>
            </a:extLst>
          </p:cNvPr>
          <p:cNvSpPr>
            <a:spLocks noGrp="1"/>
          </p:cNvSpPr>
          <p:nvPr>
            <p:ph type="title"/>
          </p:nvPr>
        </p:nvSpPr>
        <p:spPr>
          <a:xfrm>
            <a:off x="838200" y="365125"/>
            <a:ext cx="4626166" cy="1325563"/>
          </a:xfrm>
        </p:spPr>
        <p:txBody>
          <a:bodyPr/>
          <a:lstStyle/>
          <a:p>
            <a:r>
              <a:rPr lang="en-GB" dirty="0"/>
              <a:t>Greenhouse Gases</a:t>
            </a:r>
          </a:p>
        </p:txBody>
      </p:sp>
      <p:sp>
        <p:nvSpPr>
          <p:cNvPr id="3" name="Content Placeholder 2">
            <a:extLst>
              <a:ext uri="{FF2B5EF4-FFF2-40B4-BE49-F238E27FC236}">
                <a16:creationId xmlns:a16="http://schemas.microsoft.com/office/drawing/2014/main" id="{FF491384-5A63-53CB-31C2-96078B4DD7B2}"/>
              </a:ext>
            </a:extLst>
          </p:cNvPr>
          <p:cNvSpPr>
            <a:spLocks noGrp="1"/>
          </p:cNvSpPr>
          <p:nvPr>
            <p:ph idx="1"/>
          </p:nvPr>
        </p:nvSpPr>
        <p:spPr>
          <a:xfrm>
            <a:off x="838200" y="1690688"/>
            <a:ext cx="10515600" cy="4486275"/>
          </a:xfrm>
        </p:spPr>
        <p:txBody>
          <a:bodyPr>
            <a:normAutofit fontScale="62500" lnSpcReduction="20000"/>
          </a:bodyPr>
          <a:lstStyle/>
          <a:p>
            <a:pPr marL="0" indent="0">
              <a:buNone/>
            </a:pPr>
            <a:r>
              <a:rPr lang="en-GB" dirty="0"/>
              <a:t>Greenhouse Gases (GHG) are gases that contribute to global warming and climate change.</a:t>
            </a:r>
          </a:p>
          <a:p>
            <a:pPr marL="0" indent="0">
              <a:buNone/>
            </a:pPr>
            <a:endParaRPr lang="en-GB" dirty="0"/>
          </a:p>
          <a:p>
            <a:pPr marL="0" indent="0">
              <a:buNone/>
            </a:pPr>
            <a:r>
              <a:rPr lang="en-GB" dirty="0"/>
              <a:t>Non-fluorinated gases</a:t>
            </a:r>
          </a:p>
          <a:p>
            <a:r>
              <a:rPr lang="en-GB" dirty="0"/>
              <a:t>carbon dioxide, CO</a:t>
            </a:r>
            <a:r>
              <a:rPr lang="en-GB" baseline="-25000" dirty="0"/>
              <a:t>2</a:t>
            </a:r>
          </a:p>
          <a:p>
            <a:r>
              <a:rPr lang="en-GB" dirty="0"/>
              <a:t>methane, CH</a:t>
            </a:r>
            <a:r>
              <a:rPr lang="en-GB" baseline="-25000" dirty="0"/>
              <a:t>4</a:t>
            </a:r>
          </a:p>
          <a:p>
            <a:r>
              <a:rPr lang="en-GB" dirty="0"/>
              <a:t>nitrous oxide, N</a:t>
            </a:r>
            <a:r>
              <a:rPr lang="en-GB" baseline="-25000" dirty="0"/>
              <a:t>2</a:t>
            </a:r>
            <a:r>
              <a:rPr lang="en-GB" dirty="0"/>
              <a:t>O</a:t>
            </a:r>
          </a:p>
          <a:p>
            <a:pPr marL="0" indent="0">
              <a:buNone/>
            </a:pPr>
            <a:endParaRPr lang="en-GB" dirty="0"/>
          </a:p>
          <a:p>
            <a:pPr marL="0" indent="0">
              <a:buNone/>
            </a:pPr>
            <a:r>
              <a:rPr lang="en-GB" dirty="0"/>
              <a:t>fluorinated gases</a:t>
            </a:r>
          </a:p>
          <a:p>
            <a:r>
              <a:rPr lang="en-GB" dirty="0"/>
              <a:t>hydrofluorocarbons, HFCs</a:t>
            </a:r>
          </a:p>
          <a:p>
            <a:r>
              <a:rPr lang="en-GB" dirty="0"/>
              <a:t>perfluorocarbons, PFCs</a:t>
            </a:r>
          </a:p>
          <a:p>
            <a:r>
              <a:rPr lang="en-GB" dirty="0"/>
              <a:t>sulphur hexafluoride, SF</a:t>
            </a:r>
            <a:r>
              <a:rPr lang="en-GB" baseline="-25000" dirty="0"/>
              <a:t>6</a:t>
            </a:r>
          </a:p>
          <a:p>
            <a:r>
              <a:rPr lang="en-GB" dirty="0"/>
              <a:t>nitrogen trifluoride, NF</a:t>
            </a:r>
            <a:r>
              <a:rPr lang="en-GB" baseline="-25000" dirty="0"/>
              <a:t>3</a:t>
            </a:r>
          </a:p>
          <a:p>
            <a:pPr marL="0" indent="0">
              <a:buNone/>
            </a:pPr>
            <a:br>
              <a:rPr lang="en-GB" dirty="0"/>
            </a:br>
            <a:r>
              <a:rPr lang="en-GB" dirty="0"/>
              <a:t>In the atmosphere, these gases have different lifetimes and absorb different amounts of solar energy.</a:t>
            </a:r>
          </a:p>
        </p:txBody>
      </p:sp>
    </p:spTree>
    <p:extLst>
      <p:ext uri="{BB962C8B-B14F-4D97-AF65-F5344CB8AC3E}">
        <p14:creationId xmlns:p14="http://schemas.microsoft.com/office/powerpoint/2010/main" val="227644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7F644-15E8-7F0F-8375-D13CEFD7F5B0}"/>
              </a:ext>
            </a:extLst>
          </p:cNvPr>
          <p:cNvSpPr>
            <a:spLocks noGrp="1"/>
          </p:cNvSpPr>
          <p:nvPr>
            <p:ph type="title"/>
          </p:nvPr>
        </p:nvSpPr>
        <p:spPr/>
        <p:txBody>
          <a:bodyPr/>
          <a:lstStyle/>
          <a:p>
            <a:r>
              <a:rPr lang="en-GB" dirty="0"/>
              <a:t>Carbon equivalence</a:t>
            </a:r>
          </a:p>
        </p:txBody>
      </p:sp>
      <p:sp>
        <p:nvSpPr>
          <p:cNvPr id="3" name="Content Placeholder 2">
            <a:extLst>
              <a:ext uri="{FF2B5EF4-FFF2-40B4-BE49-F238E27FC236}">
                <a16:creationId xmlns:a16="http://schemas.microsoft.com/office/drawing/2014/main" id="{9705A98A-2978-AAD2-F65A-CAEC9FB6D992}"/>
              </a:ext>
            </a:extLst>
          </p:cNvPr>
          <p:cNvSpPr>
            <a:spLocks noGrp="1"/>
          </p:cNvSpPr>
          <p:nvPr>
            <p:ph idx="1"/>
          </p:nvPr>
        </p:nvSpPr>
        <p:spPr/>
        <p:txBody>
          <a:bodyPr>
            <a:normAutofit fontScale="70000" lnSpcReduction="20000"/>
          </a:bodyPr>
          <a:lstStyle/>
          <a:p>
            <a:pPr marL="0" indent="0">
              <a:buNone/>
            </a:pPr>
            <a:r>
              <a:rPr lang="en-GB" dirty="0"/>
              <a:t>Each GHG has its own </a:t>
            </a:r>
            <a:r>
              <a:rPr lang="en-GB" i="1" dirty="0"/>
              <a:t>Global Warming Potential </a:t>
            </a:r>
            <a:r>
              <a:rPr lang="en-GB" dirty="0"/>
              <a:t>(GWP) that measures the relative potency of a gas as regards global warming.</a:t>
            </a:r>
          </a:p>
          <a:p>
            <a:pPr marL="0" indent="0">
              <a:buNone/>
            </a:pPr>
            <a:r>
              <a:rPr lang="en-GB" dirty="0"/>
              <a:t>Carbon dioxide has the lowest warming potential, it is the most abundant and lasts for thousands of years. For those reasons, CO</a:t>
            </a:r>
            <a:r>
              <a:rPr lang="en-GB" baseline="-25000" dirty="0"/>
              <a:t>2</a:t>
            </a:r>
            <a:r>
              <a:rPr lang="en-GB" dirty="0"/>
              <a:t> is used as the reference for all other GHGs.</a:t>
            </a:r>
          </a:p>
          <a:p>
            <a:r>
              <a:rPr lang="en-GB" dirty="0"/>
              <a:t>CO</a:t>
            </a:r>
            <a:r>
              <a:rPr lang="en-GB" baseline="-25000" dirty="0"/>
              <a:t>2</a:t>
            </a:r>
            <a:r>
              <a:rPr lang="en-GB" dirty="0"/>
              <a:t> has a GWP of 1.</a:t>
            </a:r>
          </a:p>
          <a:p>
            <a:endParaRPr lang="en-GB" dirty="0"/>
          </a:p>
          <a:p>
            <a:pPr marL="0" indent="0">
              <a:buNone/>
            </a:pPr>
            <a:r>
              <a:rPr lang="en-GB" dirty="0"/>
              <a:t>For example, over a 100-year timescale, one tonne of nitrous oxide has a global warming impact equivalent to that caused by 273 tonnes of CO</a:t>
            </a:r>
            <a:r>
              <a:rPr lang="en-GB" baseline="-25000" dirty="0"/>
              <a:t>2</a:t>
            </a:r>
            <a:r>
              <a:rPr lang="en-GB" dirty="0"/>
              <a:t>.</a:t>
            </a:r>
          </a:p>
          <a:p>
            <a:r>
              <a:rPr lang="en-GB" dirty="0"/>
              <a:t>The GWP100 of N</a:t>
            </a:r>
            <a:r>
              <a:rPr lang="en-GB" baseline="-25000" dirty="0"/>
              <a:t>2</a:t>
            </a:r>
            <a:r>
              <a:rPr lang="en-GB" dirty="0"/>
              <a:t>O can be expressed in terms of a </a:t>
            </a:r>
            <a:r>
              <a:rPr lang="en-GB" i="1" dirty="0"/>
              <a:t>carbon equivalence</a:t>
            </a:r>
            <a:r>
              <a:rPr lang="en-GB" dirty="0"/>
              <a:t>, 273 CO</a:t>
            </a:r>
            <a:r>
              <a:rPr lang="en-GB" baseline="-25000" dirty="0"/>
              <a:t>2</a:t>
            </a:r>
            <a:r>
              <a:rPr lang="en-GB" dirty="0"/>
              <a:t>e.</a:t>
            </a:r>
          </a:p>
          <a:p>
            <a:endParaRPr lang="en-GB" dirty="0"/>
          </a:p>
          <a:p>
            <a:pPr marL="0" indent="0">
              <a:buNone/>
            </a:pPr>
            <a:r>
              <a:rPr lang="en-GB" dirty="0"/>
              <a:t>Other abbreviations are sometimes used, CO</a:t>
            </a:r>
            <a:r>
              <a:rPr lang="en-GB" baseline="-25000" dirty="0"/>
              <a:t>2</a:t>
            </a:r>
            <a:r>
              <a:rPr lang="en-GB" dirty="0"/>
              <a:t>eq, CO</a:t>
            </a:r>
            <a:r>
              <a:rPr lang="en-GB" baseline="-25000" dirty="0"/>
              <a:t>2</a:t>
            </a:r>
            <a:r>
              <a:rPr lang="en-GB" dirty="0"/>
              <a:t>-eq, or simply "carbon”.</a:t>
            </a:r>
          </a:p>
          <a:p>
            <a:pPr marL="0" indent="0">
              <a:buNone/>
            </a:pPr>
            <a:r>
              <a:rPr lang="en-GB" dirty="0"/>
              <a:t>The concept of carbon dioxide equivalent allows us to compare the global warming potential of different GHGs.</a:t>
            </a:r>
          </a:p>
        </p:txBody>
      </p:sp>
    </p:spTree>
    <p:extLst>
      <p:ext uri="{BB962C8B-B14F-4D97-AF65-F5344CB8AC3E}">
        <p14:creationId xmlns:p14="http://schemas.microsoft.com/office/powerpoint/2010/main" val="1254716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2260B-DB25-707B-1149-E8E0721A95D3}"/>
              </a:ext>
            </a:extLst>
          </p:cNvPr>
          <p:cNvSpPr>
            <a:spLocks noGrp="1"/>
          </p:cNvSpPr>
          <p:nvPr>
            <p:ph type="title"/>
          </p:nvPr>
        </p:nvSpPr>
        <p:spPr/>
        <p:txBody>
          <a:bodyPr/>
          <a:lstStyle/>
          <a:p>
            <a:r>
              <a:rPr lang="en-GB" dirty="0"/>
              <a:t>Carbon Efficiency in HPC</a:t>
            </a:r>
          </a:p>
        </p:txBody>
      </p:sp>
      <p:sp>
        <p:nvSpPr>
          <p:cNvPr id="3" name="Content Placeholder 2">
            <a:extLst>
              <a:ext uri="{FF2B5EF4-FFF2-40B4-BE49-F238E27FC236}">
                <a16:creationId xmlns:a16="http://schemas.microsoft.com/office/drawing/2014/main" id="{9A59D3BF-56DD-6729-C183-BDA08118E1EE}"/>
              </a:ext>
            </a:extLst>
          </p:cNvPr>
          <p:cNvSpPr>
            <a:spLocks noGrp="1"/>
          </p:cNvSpPr>
          <p:nvPr>
            <p:ph idx="1"/>
          </p:nvPr>
        </p:nvSpPr>
        <p:spPr/>
        <p:txBody>
          <a:bodyPr>
            <a:normAutofit fontScale="62500" lnSpcReduction="20000"/>
          </a:bodyPr>
          <a:lstStyle/>
          <a:p>
            <a:pPr marL="0" indent="0">
              <a:buNone/>
            </a:pPr>
            <a:r>
              <a:rPr lang="en-GB" dirty="0"/>
              <a:t>We aim to procure, run and use our HPC services in a way that minimises carbon emissions.</a:t>
            </a:r>
          </a:p>
          <a:p>
            <a:pPr marL="0" indent="0">
              <a:buNone/>
            </a:pPr>
            <a:endParaRPr lang="en-GB" dirty="0"/>
          </a:p>
          <a:p>
            <a:pPr marL="0" indent="0">
              <a:buNone/>
            </a:pPr>
            <a:r>
              <a:rPr lang="en-GB" dirty="0"/>
              <a:t>HPC systems commonly host research activities that can have a positive impact on emissions, e.g.</a:t>
            </a:r>
          </a:p>
          <a:p>
            <a:r>
              <a:rPr lang="en-GB" dirty="0"/>
              <a:t>running climate models to provide the evidence to justify carbon reduction policies;</a:t>
            </a:r>
          </a:p>
          <a:p>
            <a:r>
              <a:rPr lang="en-GB" dirty="0"/>
              <a:t>modelling wind farms and energy storage technologies to gain insights in how to improve real-world efficiency.</a:t>
            </a:r>
          </a:p>
          <a:p>
            <a:pPr marL="0" indent="0">
              <a:buNone/>
            </a:pPr>
            <a:br>
              <a:rPr lang="en-GB" dirty="0"/>
            </a:br>
            <a:r>
              <a:rPr lang="en-GB" dirty="0"/>
              <a:t>However, the benefits of such activities are difficult to quantify</a:t>
            </a:r>
          </a:p>
          <a:p>
            <a:pPr marL="0" indent="0">
              <a:buNone/>
            </a:pPr>
            <a:endParaRPr lang="en-GB" dirty="0"/>
          </a:p>
          <a:p>
            <a:pPr marL="0" indent="0">
              <a:buNone/>
            </a:pPr>
            <a:r>
              <a:rPr lang="en-GB" dirty="0"/>
              <a:t>HPC sites can be managed in ways that benefit the local environment, e.g.</a:t>
            </a:r>
          </a:p>
          <a:p>
            <a:r>
              <a:rPr lang="en-GB" dirty="0"/>
              <a:t>redirecting waste heat to reduce the energy needs of homes and businesses,</a:t>
            </a:r>
          </a:p>
          <a:p>
            <a:pPr lvl="1"/>
            <a:r>
              <a:rPr lang="en-GB" dirty="0">
                <a:hlinkClick r:id="rId2"/>
              </a:rPr>
              <a:t>the waste energy of the LUMI supercomputer is used to heat a city</a:t>
            </a:r>
            <a:r>
              <a:rPr lang="en-GB" dirty="0"/>
              <a:t>;</a:t>
            </a:r>
          </a:p>
          <a:p>
            <a:r>
              <a:rPr lang="en-GB" dirty="0"/>
              <a:t>improving the biodiversity of surrounding land.</a:t>
            </a:r>
          </a:p>
          <a:p>
            <a:pPr lvl="1"/>
            <a:r>
              <a:rPr lang="en-GB" dirty="0"/>
              <a:t>https://www.archer2.ac.uk/community/sustainability/</a:t>
            </a:r>
          </a:p>
        </p:txBody>
      </p:sp>
    </p:spTree>
    <p:extLst>
      <p:ext uri="{BB962C8B-B14F-4D97-AF65-F5344CB8AC3E}">
        <p14:creationId xmlns:p14="http://schemas.microsoft.com/office/powerpoint/2010/main" val="3766210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D797D-BBFC-D580-9D6E-BD2493CC74A5}"/>
              </a:ext>
            </a:extLst>
          </p:cNvPr>
          <p:cNvSpPr>
            <a:spLocks noGrp="1"/>
          </p:cNvSpPr>
          <p:nvPr>
            <p:ph type="title"/>
          </p:nvPr>
        </p:nvSpPr>
        <p:spPr/>
        <p:txBody>
          <a:bodyPr/>
          <a:lstStyle/>
          <a:p>
            <a:r>
              <a:rPr lang="en-GB" dirty="0">
                <a:solidFill>
                  <a:schemeClr val="accent3"/>
                </a:solidFill>
              </a:rPr>
              <a:t>Exercise: carbon emissions from HPC systems</a:t>
            </a:r>
          </a:p>
        </p:txBody>
      </p:sp>
      <p:sp>
        <p:nvSpPr>
          <p:cNvPr id="3" name="Content Placeholder 2">
            <a:extLst>
              <a:ext uri="{FF2B5EF4-FFF2-40B4-BE49-F238E27FC236}">
                <a16:creationId xmlns:a16="http://schemas.microsoft.com/office/drawing/2014/main" id="{4D31BC14-2C32-134D-9EF5-1E58DFD710B1}"/>
              </a:ext>
            </a:extLst>
          </p:cNvPr>
          <p:cNvSpPr>
            <a:spLocks noGrp="1"/>
          </p:cNvSpPr>
          <p:nvPr>
            <p:ph idx="1"/>
          </p:nvPr>
        </p:nvSpPr>
        <p:spPr/>
        <p:txBody>
          <a:bodyPr/>
          <a:lstStyle/>
          <a:p>
            <a:pPr marL="0" indent="0">
              <a:buNone/>
            </a:pPr>
            <a:r>
              <a:rPr lang="en-GB" dirty="0"/>
              <a:t>What do you think the sources of carbon emissions may be from HPC systems?</a:t>
            </a:r>
          </a:p>
          <a:p>
            <a:pPr marL="0" indent="0">
              <a:buNone/>
            </a:pPr>
            <a:endParaRPr lang="en-GB" dirty="0"/>
          </a:p>
          <a:p>
            <a:pPr marL="0" indent="0">
              <a:buNone/>
            </a:pPr>
            <a:r>
              <a:rPr lang="en-GB" dirty="0"/>
              <a:t>Write down 2-3 ideas of where you think emissions may come from.</a:t>
            </a:r>
          </a:p>
        </p:txBody>
      </p:sp>
    </p:spTree>
    <p:extLst>
      <p:ext uri="{BB962C8B-B14F-4D97-AF65-F5344CB8AC3E}">
        <p14:creationId xmlns:p14="http://schemas.microsoft.com/office/powerpoint/2010/main" val="777447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DDCFB-DFF6-77E0-2113-265E58A0156C}"/>
              </a:ext>
            </a:extLst>
          </p:cNvPr>
          <p:cNvSpPr>
            <a:spLocks noGrp="1"/>
          </p:cNvSpPr>
          <p:nvPr>
            <p:ph type="title"/>
          </p:nvPr>
        </p:nvSpPr>
        <p:spPr/>
        <p:txBody>
          <a:bodyPr/>
          <a:lstStyle/>
          <a:p>
            <a:r>
              <a:rPr lang="en-GB" dirty="0">
                <a:solidFill>
                  <a:schemeClr val="accent3"/>
                </a:solidFill>
              </a:rPr>
              <a:t>Solution</a:t>
            </a:r>
          </a:p>
        </p:txBody>
      </p:sp>
      <p:sp>
        <p:nvSpPr>
          <p:cNvPr id="3" name="Content Placeholder 2">
            <a:extLst>
              <a:ext uri="{FF2B5EF4-FFF2-40B4-BE49-F238E27FC236}">
                <a16:creationId xmlns:a16="http://schemas.microsoft.com/office/drawing/2014/main" id="{9C5898E2-A222-9C39-F22C-648B8C8B1160}"/>
              </a:ext>
            </a:extLst>
          </p:cNvPr>
          <p:cNvSpPr>
            <a:spLocks noGrp="1"/>
          </p:cNvSpPr>
          <p:nvPr>
            <p:ph idx="1"/>
          </p:nvPr>
        </p:nvSpPr>
        <p:spPr/>
        <p:txBody>
          <a:bodyPr>
            <a:normAutofit/>
          </a:bodyPr>
          <a:lstStyle/>
          <a:p>
            <a:pPr marL="0" indent="0">
              <a:buNone/>
            </a:pPr>
            <a:r>
              <a:rPr lang="en-GB" dirty="0"/>
              <a:t>You may have come up with the following sources.</a:t>
            </a:r>
          </a:p>
          <a:p>
            <a:pPr marL="0" indent="0">
              <a:buNone/>
            </a:pPr>
            <a:endParaRPr lang="en-GB" dirty="0"/>
          </a:p>
          <a:p>
            <a:r>
              <a:rPr lang="en-GB" dirty="0"/>
              <a:t>Emissions from electricity generation to power the HPC system.</a:t>
            </a:r>
          </a:p>
          <a:p>
            <a:r>
              <a:rPr lang="en-GB" dirty="0"/>
              <a:t>Embodied emissions from manufacturing the HPC system components such as processors, memory and storage.</a:t>
            </a:r>
          </a:p>
          <a:p>
            <a:r>
              <a:rPr lang="en-GB" dirty="0"/>
              <a:t>Embodied emissions from constructing the infrastructure required to house the HPC system.</a:t>
            </a:r>
          </a:p>
          <a:p>
            <a:r>
              <a:rPr lang="en-GB" dirty="0"/>
              <a:t>Emissions associated with the people working to procure, run and support the HPC system.</a:t>
            </a:r>
          </a:p>
        </p:txBody>
      </p:sp>
    </p:spTree>
    <p:extLst>
      <p:ext uri="{BB962C8B-B14F-4D97-AF65-F5344CB8AC3E}">
        <p14:creationId xmlns:p14="http://schemas.microsoft.com/office/powerpoint/2010/main" val="646229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65A66-0EB5-CD24-BB31-76FF1917439C}"/>
              </a:ext>
            </a:extLst>
          </p:cNvPr>
          <p:cNvSpPr>
            <a:spLocks noGrp="1"/>
          </p:cNvSpPr>
          <p:nvPr>
            <p:ph type="title"/>
          </p:nvPr>
        </p:nvSpPr>
        <p:spPr/>
        <p:txBody>
          <a:bodyPr/>
          <a:lstStyle/>
          <a:p>
            <a:r>
              <a:rPr lang="en-GB" dirty="0">
                <a:solidFill>
                  <a:schemeClr val="accent3"/>
                </a:solidFill>
              </a:rPr>
              <a:t>Exercise: Positive carbon impacts</a:t>
            </a:r>
          </a:p>
        </p:txBody>
      </p:sp>
      <p:sp>
        <p:nvSpPr>
          <p:cNvPr id="3" name="Content Placeholder 2">
            <a:extLst>
              <a:ext uri="{FF2B5EF4-FFF2-40B4-BE49-F238E27FC236}">
                <a16:creationId xmlns:a16="http://schemas.microsoft.com/office/drawing/2014/main" id="{90A615CF-2737-C6F0-E7D9-F87E1C963D0B}"/>
              </a:ext>
            </a:extLst>
          </p:cNvPr>
          <p:cNvSpPr>
            <a:spLocks noGrp="1"/>
          </p:cNvSpPr>
          <p:nvPr>
            <p:ph idx="1"/>
          </p:nvPr>
        </p:nvSpPr>
        <p:spPr/>
        <p:txBody>
          <a:bodyPr/>
          <a:lstStyle/>
          <a:p>
            <a:pPr marL="0" indent="0">
              <a:buNone/>
            </a:pPr>
            <a:r>
              <a:rPr lang="en-GB" dirty="0"/>
              <a:t>Write down the activities that you do as part of your research or work that could be producing positive carbon impacts.</a:t>
            </a:r>
          </a:p>
          <a:p>
            <a:pPr marL="0" indent="0">
              <a:buNone/>
            </a:pPr>
            <a:endParaRPr lang="en-GB" dirty="0"/>
          </a:p>
          <a:p>
            <a:pPr marL="0" indent="0">
              <a:buNone/>
            </a:pPr>
            <a:r>
              <a:rPr lang="en-GB" dirty="0"/>
              <a:t>Can you order these </a:t>
            </a:r>
            <a:r>
              <a:rPr lang="en-GB" dirty="0" err="1"/>
              <a:t>activites</a:t>
            </a:r>
            <a:r>
              <a:rPr lang="en-GB" dirty="0"/>
              <a:t> by size of impact, from largest to smallest?</a:t>
            </a:r>
          </a:p>
          <a:p>
            <a:pPr marL="0" indent="0">
              <a:buNone/>
            </a:pPr>
            <a:endParaRPr lang="en-GB" dirty="0"/>
          </a:p>
        </p:txBody>
      </p:sp>
    </p:spTree>
    <p:extLst>
      <p:ext uri="{BB962C8B-B14F-4D97-AF65-F5344CB8AC3E}">
        <p14:creationId xmlns:p14="http://schemas.microsoft.com/office/powerpoint/2010/main" val="1467401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F52CA-9343-DF4A-CCFC-519F86F41C77}"/>
              </a:ext>
            </a:extLst>
          </p:cNvPr>
          <p:cNvSpPr>
            <a:spLocks noGrp="1"/>
          </p:cNvSpPr>
          <p:nvPr>
            <p:ph type="title"/>
          </p:nvPr>
        </p:nvSpPr>
        <p:spPr/>
        <p:txBody>
          <a:bodyPr/>
          <a:lstStyle/>
          <a:p>
            <a:r>
              <a:rPr lang="en-GB" dirty="0">
                <a:solidFill>
                  <a:schemeClr val="accent3"/>
                </a:solidFill>
              </a:rPr>
              <a:t>Solution</a:t>
            </a:r>
          </a:p>
        </p:txBody>
      </p:sp>
      <p:sp>
        <p:nvSpPr>
          <p:cNvPr id="3" name="Content Placeholder 2">
            <a:extLst>
              <a:ext uri="{FF2B5EF4-FFF2-40B4-BE49-F238E27FC236}">
                <a16:creationId xmlns:a16="http://schemas.microsoft.com/office/drawing/2014/main" id="{31236655-831F-75E8-4119-7D54FCD09540}"/>
              </a:ext>
            </a:extLst>
          </p:cNvPr>
          <p:cNvSpPr>
            <a:spLocks noGrp="1"/>
          </p:cNvSpPr>
          <p:nvPr>
            <p:ph idx="1"/>
          </p:nvPr>
        </p:nvSpPr>
        <p:spPr/>
        <p:txBody>
          <a:bodyPr>
            <a:normAutofit fontScale="92500" lnSpcReduction="20000"/>
          </a:bodyPr>
          <a:lstStyle/>
          <a:p>
            <a:pPr marL="0" indent="0">
              <a:buNone/>
            </a:pPr>
            <a:r>
              <a:rPr lang="en-GB" dirty="0"/>
              <a:t>Amongst other things, you may have come up with the following activities</a:t>
            </a:r>
          </a:p>
          <a:p>
            <a:pPr marL="0" indent="0">
              <a:buNone/>
            </a:pPr>
            <a:endParaRPr lang="en-GB" dirty="0"/>
          </a:p>
          <a:p>
            <a:r>
              <a:rPr lang="en-GB" dirty="0"/>
              <a:t>The research or work you are engaged in is developing new innovations and technologies to reduce or eliminate emissions.</a:t>
            </a:r>
          </a:p>
          <a:p>
            <a:r>
              <a:rPr lang="en-GB" dirty="0"/>
              <a:t>The research or work you are engaged in is providing data that is critical to efforts to quantify climate change and/or net zero strategies.</a:t>
            </a:r>
          </a:p>
          <a:p>
            <a:r>
              <a:rPr lang="en-GB" dirty="0"/>
              <a:t>You are involved in training, education and/or activities raising awareness of carbon emissions and helping others to reduce their emissions.</a:t>
            </a:r>
          </a:p>
          <a:p>
            <a:r>
              <a:rPr lang="en-GB" dirty="0"/>
              <a:t>You are developing resources and tools that help others to quantify and reduce their emissions.</a:t>
            </a:r>
          </a:p>
        </p:txBody>
      </p:sp>
    </p:spTree>
    <p:extLst>
      <p:ext uri="{BB962C8B-B14F-4D97-AF65-F5344CB8AC3E}">
        <p14:creationId xmlns:p14="http://schemas.microsoft.com/office/powerpoint/2010/main" val="11519005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TotalTime>
  <Words>892</Words>
  <Application>Microsoft Macintosh PowerPoint</Application>
  <PresentationFormat>Widescreen</PresentationFormat>
  <Paragraphs>79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Carbon Efficiency</vt:lpstr>
      <vt:lpstr>Questions</vt:lpstr>
      <vt:lpstr>Greenhouse Gases</vt:lpstr>
      <vt:lpstr>Carbon equivalence</vt:lpstr>
      <vt:lpstr>Carbon Efficiency in HPC</vt:lpstr>
      <vt:lpstr>Exercise: carbon emissions from HPC systems</vt:lpstr>
      <vt:lpstr>Solution</vt:lpstr>
      <vt:lpstr>Exercise: Positive carbon impacts</vt:lpstr>
      <vt:lpstr>Solution</vt:lpstr>
      <vt:lpstr>Quantifying positive impacts</vt:lpstr>
      <vt:lpstr>Key Points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Turner</dc:creator>
  <cp:lastModifiedBy>Andrew Turner</cp:lastModifiedBy>
  <cp:revision>1</cp:revision>
  <dcterms:created xsi:type="dcterms:W3CDTF">2025-09-16T09:07:55Z</dcterms:created>
  <dcterms:modified xsi:type="dcterms:W3CDTF">2025-10-07T13:26:13Z</dcterms:modified>
</cp:coreProperties>
</file>